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verage"/>
      <p:regular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verag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bold.fntdata"/><Relationship Id="rId6" Type="http://schemas.openxmlformats.org/officeDocument/2006/relationships/slide" Target="slides/slide1.xml"/><Relationship Id="rId18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e7bc01e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e7bc01e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e581ac213_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e581ac213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e581ac213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e581ac213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e581ac213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e581ac213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2F2F2"/>
                </a:highlight>
              </a:rPr>
              <a:t>Toy recommendations: rings, blocks, buckets of different sizes, toy piggy bank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e581ac213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e581ac213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e581ac213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e581ac213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e581ac213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e581ac213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e581ac213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e581ac213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e581ac213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e581ac213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e581ac213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e581ac213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e581ac213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e581ac213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5.jpg"/><Relationship Id="rId9" Type="http://schemas.openxmlformats.org/officeDocument/2006/relationships/image" Target="../media/image9.jp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2.jpg"/><Relationship Id="rId8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Motor Skills Activities 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on Grasping and Releasing objects of various sizes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00"/>
              <a:t>Activity</a:t>
            </a:r>
            <a:r>
              <a:rPr lang="en" sz="3300"/>
              <a:t> 7: </a:t>
            </a:r>
            <a:r>
              <a:rPr b="1" lang="en" sz="3300"/>
              <a:t>Pom Pom Ball Tape Shape</a:t>
            </a:r>
            <a:endParaRPr b="1" sz="3300"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311700" y="1171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FF"/>
                </a:solidFill>
              </a:rPr>
              <a:t>The child place</a:t>
            </a:r>
            <a:r>
              <a:rPr lang="en">
                <a:solidFill>
                  <a:srgbClr val="FFFFFF"/>
                </a:solidFill>
              </a:rPr>
              <a:t> pom pom balls into tape shape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311700" y="4380075"/>
            <a:ext cx="852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Supplies: Various pom pom balls, colored tape   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389" y="1744325"/>
            <a:ext cx="3333226" cy="239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00"/>
              <a:t>Activity</a:t>
            </a:r>
            <a:r>
              <a:rPr lang="en" sz="3300"/>
              <a:t> 8: </a:t>
            </a:r>
            <a:r>
              <a:rPr b="1" lang="en" sz="3300"/>
              <a:t>Pyramid Cup Stacking</a:t>
            </a:r>
            <a:endParaRPr b="1" sz="3300"/>
          </a:p>
        </p:txBody>
      </p:sp>
      <p:sp>
        <p:nvSpPr>
          <p:cNvPr id="144" name="Google Shape;144;p23"/>
          <p:cNvSpPr txBox="1"/>
          <p:nvPr/>
        </p:nvSpPr>
        <p:spPr>
          <a:xfrm>
            <a:off x="311700" y="4227675"/>
            <a:ext cx="1869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Supplies: Cups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2025" y="1399675"/>
            <a:ext cx="4239948" cy="290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/>
              <a:t>Motor: </a:t>
            </a:r>
            <a:r>
              <a:rPr b="1" lang="en" sz="3600"/>
              <a:t>Grasp</a:t>
            </a:r>
            <a:r>
              <a:rPr lang="en" sz="3600"/>
              <a:t> and </a:t>
            </a:r>
            <a:r>
              <a:rPr b="1" lang="en" sz="3600"/>
              <a:t>Release</a:t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00"/>
              <a:t>The higher the level the more difficult the task</a:t>
            </a:r>
            <a:endParaRPr sz="1600"/>
          </a:p>
        </p:txBody>
      </p:sp>
      <p:sp>
        <p:nvSpPr>
          <p:cNvPr id="66" name="Google Shape;66;p14"/>
          <p:cNvSpPr txBox="1"/>
          <p:nvPr/>
        </p:nvSpPr>
        <p:spPr>
          <a:xfrm>
            <a:off x="739175" y="1890850"/>
            <a:ext cx="2272200" cy="26475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Level 1</a:t>
            </a:r>
            <a:endParaRPr sz="2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Work on </a:t>
            </a:r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grasping and </a:t>
            </a:r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letting go with </a:t>
            </a:r>
            <a:r>
              <a:rPr b="1"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intention</a:t>
            </a:r>
            <a:endParaRPr b="1" sz="2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435900" y="1890850"/>
            <a:ext cx="2272200" cy="26475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Level 2</a:t>
            </a:r>
            <a:endParaRPr sz="2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Work on grasping and releasing objects into a </a:t>
            </a:r>
            <a:r>
              <a:rPr b="1"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large</a:t>
            </a:r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container</a:t>
            </a:r>
            <a:endParaRPr sz="2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132625" y="1890850"/>
            <a:ext cx="2272200" cy="26475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Level 3</a:t>
            </a:r>
            <a:endParaRPr sz="28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Work on grasping and releasing into a </a:t>
            </a:r>
            <a:r>
              <a:rPr b="1"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small</a:t>
            </a:r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container or stacking</a:t>
            </a:r>
            <a:endParaRPr sz="2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descr="Image result for kid dropping something" id="69" name="Google Shape;69;p14"/>
          <p:cNvPicPr preferRelativeResize="0"/>
          <p:nvPr/>
        </p:nvPicPr>
        <p:blipFill rotWithShape="1">
          <a:blip r:embed="rId3">
            <a:alphaModFix/>
          </a:blip>
          <a:srcRect b="8491" l="0" r="0" t="0"/>
          <a:stretch/>
        </p:blipFill>
        <p:spPr>
          <a:xfrm>
            <a:off x="739175" y="203825"/>
            <a:ext cx="937800" cy="12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00"/>
              <a:t>Supplies </a:t>
            </a:r>
            <a:endParaRPr sz="3400"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4201500" cy="3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Counting bears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Various sized colored construction paper circles to match each colored bear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Playdough (from previous week)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10 various sized cut pipe cleaners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Plastic coins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3 paintbrushes (from previous week)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Assorted paint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15 pom pom balls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Tape (from previous week)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5 balloons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Cups (from previous week)</a:t>
            </a:r>
            <a:endParaRPr/>
          </a:p>
        </p:txBody>
      </p:sp>
      <p:pic>
        <p:nvPicPr>
          <p:cNvPr descr="Image result for counting bears"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9825" y="1634423"/>
            <a:ext cx="1143326" cy="957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olored circles"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2425" y="66567"/>
            <a:ext cx="1143324" cy="12102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laydough"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9825" y="2785537"/>
            <a:ext cx="1143325" cy="85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9825" y="3836950"/>
            <a:ext cx="1143324" cy="1143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om poms" id="80" name="Google Shape;8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32425" y="1390050"/>
            <a:ext cx="1143324" cy="114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32425" y="2646600"/>
            <a:ext cx="1143325" cy="1143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ipe cleaners" id="82" name="Google Shape;82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32425" y="3903150"/>
            <a:ext cx="1143325" cy="11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00"/>
              <a:t>Activity</a:t>
            </a:r>
            <a:r>
              <a:rPr lang="en" sz="3300"/>
              <a:t> 1: </a:t>
            </a:r>
            <a:r>
              <a:rPr b="1" lang="en" sz="3300"/>
              <a:t>Counting Bears</a:t>
            </a:r>
            <a:endParaRPr b="1" sz="3300"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171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FF"/>
                </a:solidFill>
              </a:rPr>
              <a:t>T</a:t>
            </a:r>
            <a:r>
              <a:rPr lang="en">
                <a:solidFill>
                  <a:srgbClr val="FFFFFF"/>
                </a:solidFill>
              </a:rPr>
              <a:t>he child will place counting bears on matching colored construction paper circles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11700" y="4227675"/>
            <a:ext cx="8520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Sup</a:t>
            </a:r>
            <a:r>
              <a:rPr lang="en" sz="1600">
                <a:solidFill>
                  <a:srgbClr val="FFFFFF"/>
                </a:solidFill>
              </a:rPr>
              <a:t>plies: Counting bears, various sized colored construction paper circles that match the colors of the counting bears 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descr="Image result for counting bears"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650" y="1898226"/>
            <a:ext cx="2300099" cy="181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olored circles"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1575" y="1762050"/>
            <a:ext cx="2091425" cy="209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00"/>
              <a:t>Activity</a:t>
            </a:r>
            <a:r>
              <a:rPr lang="en" sz="3300"/>
              <a:t> 2: </a:t>
            </a:r>
            <a:r>
              <a:rPr b="1" lang="en" sz="3300"/>
              <a:t>Dough Poke</a:t>
            </a:r>
            <a:endParaRPr b="1" sz="3300"/>
          </a:p>
        </p:txBody>
      </p:sp>
      <p:sp>
        <p:nvSpPr>
          <p:cNvPr id="97" name="Google Shape;97;p17"/>
          <p:cNvSpPr txBox="1"/>
          <p:nvPr/>
        </p:nvSpPr>
        <p:spPr>
          <a:xfrm>
            <a:off x="311700" y="4532475"/>
            <a:ext cx="852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Supplies: </a:t>
            </a:r>
            <a:r>
              <a:rPr lang="en" sz="1600">
                <a:solidFill>
                  <a:srgbClr val="FFFFFF"/>
                </a:solidFill>
              </a:rPr>
              <a:t>Various sized pipe cleaners, playdough 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352" y="1838225"/>
            <a:ext cx="5191301" cy="25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311700" y="1171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FF"/>
                </a:solidFill>
              </a:rPr>
              <a:t>The child will place pipe cleaners in balls of playdough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00"/>
              <a:t>Activity</a:t>
            </a:r>
            <a:r>
              <a:rPr lang="en" sz="3300"/>
              <a:t> 3: </a:t>
            </a:r>
            <a:r>
              <a:rPr b="1" lang="en" sz="3300"/>
              <a:t>Coin Stacking</a:t>
            </a:r>
            <a:endParaRPr b="1" sz="3300"/>
          </a:p>
        </p:txBody>
      </p:sp>
      <p:sp>
        <p:nvSpPr>
          <p:cNvPr id="105" name="Google Shape;105;p18"/>
          <p:cNvSpPr txBox="1"/>
          <p:nvPr/>
        </p:nvSpPr>
        <p:spPr>
          <a:xfrm>
            <a:off x="311700" y="4227675"/>
            <a:ext cx="852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Supplies: Coins, plastic bag or container  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descr="Image result for coin stacking kid"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075" y="1361650"/>
            <a:ext cx="3797833" cy="252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00"/>
              <a:t>Activity</a:t>
            </a:r>
            <a:r>
              <a:rPr lang="en" sz="3300"/>
              <a:t> 4: </a:t>
            </a:r>
            <a:r>
              <a:rPr b="1" lang="en" sz="3300"/>
              <a:t>Painting</a:t>
            </a:r>
            <a:endParaRPr b="1" sz="3300"/>
          </a:p>
        </p:txBody>
      </p:sp>
      <p:sp>
        <p:nvSpPr>
          <p:cNvPr id="112" name="Google Shape;112;p19"/>
          <p:cNvSpPr txBox="1"/>
          <p:nvPr/>
        </p:nvSpPr>
        <p:spPr>
          <a:xfrm>
            <a:off x="311700" y="4608675"/>
            <a:ext cx="852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Supplies: Paint brushes, paint, paper, cups   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1000" y="1862600"/>
            <a:ext cx="2682003" cy="260901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311700" y="1152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FF"/>
                </a:solidFill>
              </a:rPr>
              <a:t>The child can start with finger </a:t>
            </a:r>
            <a:r>
              <a:rPr lang="en">
                <a:solidFill>
                  <a:srgbClr val="FFFFFF"/>
                </a:solidFill>
              </a:rPr>
              <a:t>painting</a:t>
            </a:r>
            <a:r>
              <a:rPr lang="en">
                <a:solidFill>
                  <a:srgbClr val="FFFFFF"/>
                </a:solidFill>
              </a:rPr>
              <a:t> then using brushes then pom poms to work on a fine pinch.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00"/>
              <a:t>Activity</a:t>
            </a:r>
            <a:r>
              <a:rPr lang="en" sz="3300"/>
              <a:t> 5: </a:t>
            </a:r>
            <a:r>
              <a:rPr b="1" lang="en" sz="3300"/>
              <a:t>Pom Pom Drop</a:t>
            </a:r>
            <a:endParaRPr b="1" sz="3300"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311700" y="1171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FF"/>
                </a:solidFill>
              </a:rPr>
              <a:t>The child will drop pom pom into the rolls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311700" y="4227675"/>
            <a:ext cx="852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Supplies: Various pom pom balls, toilet paper rolls or paper towel rolls, tape   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4063" y="1896725"/>
            <a:ext cx="2415878" cy="21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00"/>
              <a:t>Activity</a:t>
            </a:r>
            <a:r>
              <a:rPr lang="en" sz="3300"/>
              <a:t> 6: </a:t>
            </a:r>
            <a:r>
              <a:rPr b="1" lang="en" sz="3300"/>
              <a:t>Balloon Balance </a:t>
            </a:r>
            <a:endParaRPr b="1" sz="3300"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171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FFFF"/>
                </a:solidFill>
              </a:rPr>
              <a:t>balance balloons on recycled toilet paper and paper towel rolls that are taped to table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311700" y="4075275"/>
            <a:ext cx="251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Supplies:  Toilet paper or paper towel recycled roll, or cups, balloons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descr="Image result for balloon balance"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0812" y="1898225"/>
            <a:ext cx="2842375" cy="284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